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8288000" cy="10287000"/>
  <p:notesSz cx="6858000" cy="9144000"/>
  <p:embeddedFontLst>
    <p:embeddedFont>
      <p:font typeface="Garet Bold" charset="1" panose="00000000000000000000"/>
      <p:regular r:id="rId39"/>
    </p:embeddedFont>
    <p:embeddedFont>
      <p:font typeface="Garet" charset="1" panose="00000000000000000000"/>
      <p:regular r:id="rId40"/>
    </p:embeddedFont>
    <p:embeddedFont>
      <p:font typeface="Archivo Black" charset="1" panose="020B0A03020202020B04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379298" y="8311463"/>
            <a:ext cx="1880002" cy="946837"/>
          </a:xfrm>
          <a:custGeom>
            <a:avLst/>
            <a:gdLst/>
            <a:ahLst/>
            <a:cxnLst/>
            <a:rect r="r" b="b" t="t" l="l"/>
            <a:pathLst>
              <a:path h="946837" w="1880002">
                <a:moveTo>
                  <a:pt x="0" y="0"/>
                </a:moveTo>
                <a:lnTo>
                  <a:pt x="1880002" y="0"/>
                </a:lnTo>
                <a:lnTo>
                  <a:pt x="1880002" y="946837"/>
                </a:lnTo>
                <a:lnTo>
                  <a:pt x="0" y="9468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8204913"/>
            <a:ext cx="6559675" cy="490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53"/>
              </a:lnSpc>
              <a:spcBef>
                <a:spcPct val="0"/>
              </a:spcBef>
            </a:pPr>
            <a:r>
              <a:rPr lang="en-US" b="true" sz="3117">
                <a:solidFill>
                  <a:srgbClr val="2B2B2B"/>
                </a:solidFill>
                <a:latin typeface="Garet Bold"/>
                <a:ea typeface="Garet Bold"/>
                <a:cs typeface="Garet Bold"/>
                <a:sym typeface="Garet Bold"/>
              </a:rPr>
              <a:t>PRESENTED BY: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8768154"/>
            <a:ext cx="6559675" cy="490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53"/>
              </a:lnSpc>
              <a:spcBef>
                <a:spcPct val="0"/>
              </a:spcBef>
            </a:pPr>
            <a:r>
              <a:rPr lang="en-US" sz="3117">
                <a:solidFill>
                  <a:srgbClr val="2B2B2B"/>
                </a:solidFill>
                <a:latin typeface="Garet"/>
                <a:ea typeface="Garet"/>
                <a:cs typeface="Garet"/>
                <a:sym typeface="Garet"/>
              </a:rPr>
              <a:t>DEEPAK NISHAD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757277" y="3423449"/>
            <a:ext cx="10773446" cy="3120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12191"/>
              </a:lnSpc>
            </a:pPr>
            <a:r>
              <a:rPr lang="en-US" sz="10885" spc="-751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MYSQL 5.7 TO 8.0 MIGRATION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888910"/>
            <a:ext cx="16230600" cy="5111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5599" indent="-302800" lvl="1">
              <a:lnSpc>
                <a:spcPts val="4516"/>
              </a:lnSpc>
              <a:buFont typeface="Arial"/>
              <a:buChar char="•"/>
            </a:pPr>
            <a:r>
              <a:rPr lang="en-US" b="true" sz="2804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Update Application Code:</a:t>
            </a:r>
            <a:r>
              <a:rPr lang="en-US" sz="280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Replace reserved keywords with alternatives.</a:t>
            </a:r>
          </a:p>
          <a:p>
            <a:pPr algn="l" marL="605599" indent="-302800" lvl="1">
              <a:lnSpc>
                <a:spcPts val="4516"/>
              </a:lnSpc>
              <a:buFont typeface="Arial"/>
              <a:buChar char="•"/>
            </a:pPr>
            <a:r>
              <a:rPr lang="en-US" b="true" sz="2804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Use gh-ost: </a:t>
            </a:r>
          </a:p>
          <a:p>
            <a:pPr algn="l" marL="1211199" indent="-403733" lvl="2">
              <a:lnSpc>
                <a:spcPts val="4516"/>
              </a:lnSpc>
              <a:buFont typeface="Arial"/>
              <a:buChar char="⚬"/>
            </a:pPr>
            <a:r>
              <a:rPr lang="en-US" b="true" sz="2804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Zero-downtime migrations</a:t>
            </a:r>
            <a:r>
              <a:rPr lang="en-US" sz="280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- Keeps your application running during the rename operations</a:t>
            </a:r>
          </a:p>
          <a:p>
            <a:pPr algn="l" marL="1211199" indent="-403733" lvl="2">
              <a:lnSpc>
                <a:spcPts val="4516"/>
              </a:lnSpc>
              <a:buFont typeface="Arial"/>
              <a:buChar char="⚬"/>
            </a:pPr>
            <a:r>
              <a:rPr lang="en-US" b="true" sz="2804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Controlled cutover</a:t>
            </a:r>
            <a:r>
              <a:rPr lang="en-US" sz="280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- Choose between automatic, manual, or timed cutover</a:t>
            </a:r>
          </a:p>
          <a:p>
            <a:pPr algn="l" marL="1211199" indent="-403733" lvl="2">
              <a:lnSpc>
                <a:spcPts val="4516"/>
              </a:lnSpc>
              <a:buFont typeface="Arial"/>
              <a:buChar char="⚬"/>
            </a:pPr>
            <a:r>
              <a:rPr lang="en-US" b="true" sz="2804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Safe execution</a:t>
            </a:r>
            <a:r>
              <a:rPr lang="en-US" sz="280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- Built-in throttling and load management</a:t>
            </a:r>
          </a:p>
          <a:p>
            <a:pPr algn="l" marL="1211199" indent="-403733" lvl="2">
              <a:lnSpc>
                <a:spcPts val="4516"/>
              </a:lnSpc>
              <a:buFont typeface="Arial"/>
              <a:buChar char="⚬"/>
            </a:pPr>
            <a:r>
              <a:rPr lang="en-US" b="true" sz="2804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Reversible</a:t>
            </a:r>
            <a:r>
              <a:rPr lang="en-US" sz="280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- Can abort the migration if issues are detected</a:t>
            </a:r>
          </a:p>
          <a:p>
            <a:pPr algn="l" marL="605599" indent="-302800" lvl="1">
              <a:lnSpc>
                <a:spcPts val="4516"/>
              </a:lnSpc>
              <a:buFont typeface="Arial"/>
              <a:buChar char="•"/>
            </a:pPr>
            <a:r>
              <a:rPr lang="en-US" b="true" sz="2804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Low-Traffic Window Deployment: </a:t>
            </a:r>
            <a:r>
              <a:rPr lang="en-US" sz="280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Perform column alterations during periods of minimal traffic to reduce the impact on users and system performance.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881413"/>
            <a:ext cx="14070059" cy="775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99"/>
              </a:lnSpc>
            </a:pPr>
            <a:r>
              <a:rPr lang="en-US" sz="5799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Recommendation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33161" y="7465302"/>
            <a:ext cx="17654839" cy="2129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87"/>
              </a:lnSpc>
              <a:spcBef>
                <a:spcPct val="0"/>
              </a:spcBef>
            </a:pPr>
            <a:r>
              <a:rPr lang="en-US" b="true" sz="241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gh-ost</a:t>
            </a:r>
            <a:r>
              <a:rPr lang="en-US" sz="241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--host=10.0.40.5 --user=dba --password='secretpassword' --database=prod --table=analysis --alter=</a:t>
            </a:r>
            <a:r>
              <a:rPr lang="en-US" b="true" sz="241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"ALTER TABLE analysis CHANGE COLUMN \`rank\` url_rank INT DEFAULT NULL" </a:t>
            </a:r>
            <a:r>
              <a:rPr lang="en-US" sz="241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--discard-foreign-keys --skip-foreign-key-checks --postpone-cut-over-flag-file=./ghost-postpone.flag </a:t>
            </a:r>
            <a:r>
              <a:rPr lang="en-US" b="true" sz="241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--serve-socket-file=./ghost_migration.sock</a:t>
            </a:r>
            <a:r>
              <a:rPr lang="en-US" sz="241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--approve-renamed-columns </a:t>
            </a:r>
            <a:r>
              <a:rPr lang="en-US" b="true" sz="241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--chunk-size=1000</a:t>
            </a:r>
            <a:r>
              <a:rPr lang="en-US" sz="241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--allow-on-master --execute gh-ost.log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28035" y="3135334"/>
            <a:ext cx="17431931" cy="6122966"/>
          </a:xfrm>
          <a:custGeom>
            <a:avLst/>
            <a:gdLst/>
            <a:ahLst/>
            <a:cxnLst/>
            <a:rect r="r" b="b" t="t" l="l"/>
            <a:pathLst>
              <a:path h="6122966" w="17431931">
                <a:moveTo>
                  <a:pt x="0" y="0"/>
                </a:moveTo>
                <a:lnTo>
                  <a:pt x="17431930" y="0"/>
                </a:lnTo>
                <a:lnTo>
                  <a:pt x="17431930" y="6122966"/>
                </a:lnTo>
                <a:lnTo>
                  <a:pt x="0" y="61229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538513"/>
            <a:ext cx="16052814" cy="1117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37"/>
              </a:lnSpc>
            </a:pPr>
            <a:r>
              <a:rPr lang="en-US" sz="5799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Alter table column in live database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469093"/>
            <a:ext cx="16230600" cy="743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CREATE TABLE `order_delivery` (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`delivery_id` int(11) NOT NULL AUTO_INCREMENT,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`order_id` int(11) NOT NULL,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`customer_id` int(11) NOT NULL,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`status` enum('PROCESSING','SHIPPED','IN_TRANSIT','OUT_FOR_DELIVERY','DELIVERED') NOT NULL DEFAULT 'PROCESSING',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`order_date` timestamp NOT NULL DEFAULT CURRENT_TIMESTAMP,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`ship_date` timestamp NULL DEFAULT NULL,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`estimated_delivery` timestamp NULL DEFAULT NULL,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`actual_delivery` timestamp NULL DEFAULT NULL,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`carrier` varchar(20) DEFAULT NULL,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`tracking_number` varchar(50) DEFAULT NULL,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`last_updated` timestamp NOT NULL DEFAULT CURRENT_TIMESTAMP ON UPDATE CURRENT_TIMESTAMP,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PRIMARY KEY (`delivery_id`),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) ENGINE=InnoDB DEFAULT CHARSET=utf8mb4;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731098"/>
            <a:ext cx="15290599" cy="775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99"/>
              </a:lnSpc>
            </a:pPr>
            <a:r>
              <a:rPr lang="en-US" sz="5799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Identify Issue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345508"/>
            <a:ext cx="16230600" cy="1683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7"/>
              </a:lnSpc>
            </a:pP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When migrating the </a:t>
            </a:r>
            <a:r>
              <a:rPr lang="en-US" sz="2799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order_delivery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table, you'll face several datetime-related challenges, particularly with the 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updated_at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column that has </a:t>
            </a:r>
            <a:r>
              <a:rPr lang="en-US" sz="2799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ON UPDATE CURRENT_TIMESTAMP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 Here are all the potential issues: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4685739"/>
            <a:ext cx="16230600" cy="4540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5" indent="-302257" lvl="1">
              <a:lnSpc>
                <a:spcPts val="4507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Auto-update Column Challenges: 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During migration, you need to ensure the </a:t>
            </a: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updated_at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column continues to auto-update when rows are modified.</a:t>
            </a:r>
          </a:p>
          <a:p>
            <a:pPr algn="l" marL="604515" indent="-302257" lvl="1">
              <a:lnSpc>
                <a:spcPts val="4507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Default Value Synchronization: 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Both created_at and updated_at have CURRENT_TIMESTAMP defaults . Need to ensure these defaults are preserved exactly in the target database.</a:t>
            </a:r>
          </a:p>
          <a:p>
            <a:pPr algn="l" marL="604515" indent="-302257" lvl="1">
              <a:lnSpc>
                <a:spcPts val="4507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Timezone Considerations: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The timestamp columns are timezone-aware. If migrating between servers in different timezones, timestamps might shift unless handled properly.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1133475"/>
            <a:ext cx="7203393" cy="775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99"/>
              </a:lnSpc>
            </a:pPr>
            <a:r>
              <a:rPr lang="en-US" sz="5799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Problem Statement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-585133" y="8805859"/>
            <a:ext cx="18873133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0">
            <a:off x="-585133" y="9334500"/>
            <a:ext cx="18873133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1028700" y="1133475"/>
            <a:ext cx="7203393" cy="775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99"/>
              </a:lnSpc>
            </a:pPr>
            <a:r>
              <a:rPr lang="en-US" sz="5799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Solution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080203"/>
            <a:ext cx="16230600" cy="2826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5" indent="-302257" lvl="1">
              <a:lnSpc>
                <a:spcPts val="4507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Use </a:t>
            </a: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native MySQL dump/restore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for migration.</a:t>
            </a:r>
          </a:p>
          <a:p>
            <a:pPr algn="l" marL="604515" indent="-302257" lvl="1">
              <a:lnSpc>
                <a:spcPts val="4507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mysqldump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includes the </a:t>
            </a: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actual timestamp 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values from the source database</a:t>
            </a:r>
          </a:p>
          <a:p>
            <a:pPr algn="l" marL="604515" indent="-302257" lvl="1">
              <a:lnSpc>
                <a:spcPts val="4507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When restored on the </a:t>
            </a: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replica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these exact </a:t>
            </a: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timestamps are preserved</a:t>
            </a:r>
          </a:p>
          <a:p>
            <a:pPr algn="l" marL="604515" indent="-302257" lvl="1">
              <a:lnSpc>
                <a:spcPts val="4507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Change binlog_format to ROW to maintain data consistency</a:t>
            </a:r>
          </a:p>
          <a:p>
            <a:pPr algn="l">
              <a:lnSpc>
                <a:spcPts val="4507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4857807"/>
            <a:ext cx="16230600" cy="514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6"/>
              </a:lnSpc>
              <a:spcBef>
                <a:spcPct val="0"/>
              </a:spcBef>
            </a:pPr>
            <a:r>
              <a:rPr lang="en-US" b="true" sz="3004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SET GLOBAL binlog_format = 'ROW';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459568"/>
            <a:ext cx="16230600" cy="655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CREATE TABLE `customer_reviews` (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`review_id` int(11) NOT NULL AUTO_INCREMENT,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`product_id` varchar(50) CHARACTER SET latin1 DEFAULT NULL,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`customer_name` varchar(100) COLLATE utf8_general_ci DEFAULT NULL,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`review_text` text COLLATE utf8_unicode_ci,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`rating` tinyint(4) DEFAULT NULL,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`emoji_feedback` varchar(20) COLLATE utf8_unicode_ci DEFAULT NULL, -- ⚠️ Stores emojis (e.g., "👍", "😊")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`metadata` json DEFAULT NULL, -- ⚠️ JSON may contain 4-byte Unicode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`created_at` timestamp NULL DEFAULT CURRENT_TIMESTAMP,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PRIMARY KEY (`review_id`),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KEY `product_index` (`product_id`),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KEY `customer_index` (`customer_name`)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) ENGINE=InnoDB DEFAULT CHARSET=utf8 COLLATE=utf8_unicode_ci;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731098"/>
            <a:ext cx="15290599" cy="775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99"/>
              </a:lnSpc>
            </a:pPr>
            <a:r>
              <a:rPr lang="en-US" sz="5799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Identify Issue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345508"/>
            <a:ext cx="16230600" cy="225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7"/>
              </a:lnSpc>
            </a:pP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OpsZilla is migrating its database from </a:t>
            </a:r>
            <a:r>
              <a:rPr lang="en-US" sz="2799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MySQL 5.7 to 8.0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to leverage performance improvements. However, the 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customer_reviews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table contains mixed character sets (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latin1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utf8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) and relies on deprecated collations, risking data corruption during migration.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4733364"/>
            <a:ext cx="16230600" cy="5112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5" indent="-302257" lvl="1">
              <a:lnSpc>
                <a:spcPts val="4507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Truncated Emojis and Special Characters: 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The emoji_feedback column uses utf8_unicode_ci (3-byte), which cannot store 4-byte emojis (e.g., "😊" → "?").Existing emojis will be silently truncated during dump/restore.</a:t>
            </a:r>
          </a:p>
          <a:p>
            <a:pPr algn="l" marL="604515" indent="-302257" lvl="1">
              <a:lnSpc>
                <a:spcPts val="4507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Collation-Driven Query Failures: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Mixed collations (utf8_general_ci for customer_name vs. utf8_unicode_ci for review_text) cause:</a:t>
            </a:r>
          </a:p>
          <a:p>
            <a:pPr algn="l" marL="1209029" indent="-403010" lvl="2">
              <a:lnSpc>
                <a:spcPts val="4507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Illegal mix of collations errors in MySQL 8.0.</a:t>
            </a:r>
          </a:p>
          <a:p>
            <a:pPr algn="l" marL="1209029" indent="-403010" lvl="2">
              <a:lnSpc>
                <a:spcPts val="4507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Inconsistent sorting in customer_index.</a:t>
            </a:r>
          </a:p>
          <a:p>
            <a:pPr algn="l" marL="604515" indent="-302257" lvl="1">
              <a:lnSpc>
                <a:spcPts val="4507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Legacy latin1 Columns: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The product_id column uses latin1, which cannot map to UTF-8 equivalents (e.g., "Mëtäl" → corrupted).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1133475"/>
            <a:ext cx="7203393" cy="775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99"/>
              </a:lnSpc>
            </a:pPr>
            <a:r>
              <a:rPr lang="en-US" sz="5799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Problem Statement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6483892" y="2826884"/>
          <a:ext cx="9762259" cy="4924425"/>
        </p:xfrm>
        <a:graphic>
          <a:graphicData uri="http://schemas.openxmlformats.org/drawingml/2006/table">
            <a:tbl>
              <a:tblPr/>
              <a:tblGrid>
                <a:gridCol w="8386265"/>
              </a:tblGrid>
              <a:tr h="147923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b="true" sz="2799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Collation</a:t>
                      </a:r>
                      <a:r>
                        <a:rPr lang="en-US" sz="27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 is like the "rule book" for how a database sorts and compares text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23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Whether letters are treated as uppercase or lowercase (case sensitivity)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297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How accented characters </a:t>
                      </a:r>
                      <a:r>
                        <a:rPr lang="en-US" b="true" sz="2799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(like é, ñ)</a:t>
                      </a:r>
                      <a:r>
                        <a:rPr lang="en-US" sz="27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 are handled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297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The order in which characters are sorted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4" id="4"/>
          <p:cNvSpPr/>
          <p:nvPr/>
        </p:nvSpPr>
        <p:spPr>
          <a:xfrm flipH="false" flipV="false" rot="0">
            <a:off x="1028700" y="7829356"/>
            <a:ext cx="2611028" cy="1428944"/>
          </a:xfrm>
          <a:custGeom>
            <a:avLst/>
            <a:gdLst/>
            <a:ahLst/>
            <a:cxnLst/>
            <a:rect r="r" b="b" t="t" l="l"/>
            <a:pathLst>
              <a:path h="1428944" w="2611028">
                <a:moveTo>
                  <a:pt x="0" y="0"/>
                </a:moveTo>
                <a:lnTo>
                  <a:pt x="2611028" y="0"/>
                </a:lnTo>
                <a:lnTo>
                  <a:pt x="2611028" y="1428944"/>
                </a:lnTo>
                <a:lnTo>
                  <a:pt x="0" y="14289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1181100"/>
            <a:ext cx="5660824" cy="2061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277"/>
              </a:lnSpc>
            </a:pPr>
            <a:r>
              <a:rPr lang="en-US" sz="5799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What are Collation and Charset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67082" y="1019175"/>
            <a:ext cx="15113259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60"/>
              </a:lnSpc>
            </a:pPr>
            <a:r>
              <a:rPr lang="en-US" sz="5800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Solution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67082" y="2191058"/>
            <a:ext cx="16192218" cy="54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6" indent="-302258" lvl="1">
              <a:lnSpc>
                <a:spcPts val="4507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Pre-Migration: 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Convert All Columns to</a:t>
            </a: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utf8mb4 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in the source MYSQL 5.7 database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766576" y="2866989"/>
            <a:ext cx="12848585" cy="10171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86"/>
              </a:lnSpc>
            </a:pPr>
            <a:r>
              <a:rPr lang="en-US" b="true" sz="26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ALTER TABLE `customer_reviews`CONVERT TO CHARACTER SET utf8mb4 COLLATE utf8mb4_0900_ai_ci ;</a:t>
            </a:r>
          </a:p>
        </p:txBody>
      </p:sp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1112912" y="4124833"/>
          <a:ext cx="16155913" cy="6038887"/>
        </p:xfrm>
        <a:graphic>
          <a:graphicData uri="http://schemas.openxmlformats.org/drawingml/2006/table">
            <a:tbl>
              <a:tblPr/>
              <a:tblGrid>
                <a:gridCol w="3588987"/>
                <a:gridCol w="4158725"/>
                <a:gridCol w="3191324"/>
                <a:gridCol w="5216876"/>
              </a:tblGrid>
              <a:tr h="113049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02"/>
                        </a:lnSpc>
                        <a:defRPr/>
                      </a:pPr>
                      <a:r>
                        <a:rPr lang="en-US" sz="2144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MySQL 5.7 Source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02"/>
                        </a:lnSpc>
                        <a:defRPr/>
                      </a:pPr>
                      <a:r>
                        <a:rPr lang="en-US" sz="2144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MySQL 8.0 Replica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02"/>
                        </a:lnSpc>
                        <a:defRPr/>
                      </a:pPr>
                      <a:r>
                        <a:rPr lang="en-US" sz="2144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Notes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02"/>
                        </a:lnSpc>
                        <a:defRPr/>
                      </a:pPr>
                      <a:r>
                        <a:rPr lang="en-US" sz="2144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Recommendation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254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02"/>
                        </a:lnSpc>
                        <a:defRPr/>
                      </a:pPr>
                      <a:r>
                        <a:rPr lang="en-US" sz="21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utf8mb4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0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002"/>
                        </a:lnSpc>
                      </a:pPr>
                      <a:r>
                        <a:rPr lang="en-US" sz="21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utf8mb4</a:t>
                      </a:r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02"/>
                        </a:lnSpc>
                        <a:defRPr/>
                      </a:pPr>
                      <a:r>
                        <a:rPr lang="en-US" sz="21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✅ Perfect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02"/>
                        </a:lnSpc>
                        <a:defRPr/>
                      </a:pPr>
                      <a:r>
                        <a:rPr lang="en-US" sz="21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Ideal for new deployments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94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02"/>
                        </a:lnSpc>
                        <a:defRPr/>
                      </a:pPr>
                      <a:r>
                        <a:rPr lang="en-US" sz="21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utf8</a:t>
                      </a:r>
                      <a:r>
                        <a:rPr lang="en-US" sz="21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 (utf8mb3)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02"/>
                        </a:lnSpc>
                        <a:defRPr/>
                      </a:pPr>
                      <a:r>
                        <a:rPr lang="en-US" sz="21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utf8mb3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02"/>
                        </a:lnSpc>
                        <a:defRPr/>
                      </a:pPr>
                      <a:r>
                        <a:rPr lang="en-US" sz="21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⚠️ Legacy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02"/>
                        </a:lnSpc>
                        <a:defRPr/>
                      </a:pPr>
                      <a:r>
                        <a:rPr lang="en-US" sz="21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Temporary migration state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88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02"/>
                        </a:lnSpc>
                        <a:defRPr/>
                      </a:pPr>
                      <a:r>
                        <a:rPr lang="en-US" sz="21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utf8mb3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0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002"/>
                        </a:lnSpc>
                      </a:pPr>
                      <a:r>
                        <a:rPr lang="en-US" sz="21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utf8mb4</a:t>
                      </a:r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0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002"/>
                        </a:lnSpc>
                      </a:pPr>
                      <a:r>
                        <a:rPr lang="en-US" sz="21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⚠️ Conditional</a:t>
                      </a:r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02"/>
                        </a:lnSpc>
                        <a:defRPr/>
                      </a:pPr>
                      <a:r>
                        <a:rPr lang="en-US" sz="21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Requires </a:t>
                      </a:r>
                      <a:r>
                        <a:rPr lang="en-US" sz="21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slave_type_conversions=ALL_NON_LOSSY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702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02"/>
                        </a:lnSpc>
                        <a:defRPr/>
                      </a:pPr>
                      <a:r>
                        <a:rPr lang="en-US" sz="21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utf8mb4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02"/>
                        </a:lnSpc>
                        <a:defRPr/>
                      </a:pPr>
                      <a:r>
                        <a:rPr lang="en-US" sz="21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utf8mb3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02"/>
                        </a:lnSpc>
                        <a:defRPr/>
                      </a:pPr>
                      <a:r>
                        <a:rPr lang="en-US" sz="21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❌ Dangerous</a:t>
                      </a:r>
                      <a:endParaRPr lang="en-US" sz="1100"/>
                    </a:p>
                    <a:p>
                      <a:pPr algn="ctr">
                        <a:lnSpc>
                          <a:spcPts val="3002"/>
                        </a:lnSpc>
                      </a:pPr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002"/>
                        </a:lnSpc>
                        <a:defRPr/>
                      </a:pPr>
                      <a:r>
                        <a:rPr lang="en-US" sz="21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Data loss guaranteed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943088"/>
            <a:ext cx="16230600" cy="2254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5599" indent="-302800" lvl="1">
              <a:lnSpc>
                <a:spcPts val="4516"/>
              </a:lnSpc>
              <a:buFont typeface="Arial"/>
              <a:buChar char="•"/>
            </a:pPr>
            <a:r>
              <a:rPr lang="en-US" b="true" sz="2804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Pre-Migration Check:</a:t>
            </a:r>
            <a:r>
              <a:rPr lang="en-US" sz="280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Identify tables with non-standard collations.</a:t>
            </a:r>
          </a:p>
          <a:p>
            <a:pPr algn="l" marL="605599" indent="-302800" lvl="1">
              <a:lnSpc>
                <a:spcPts val="4516"/>
              </a:lnSpc>
              <a:buFont typeface="Arial"/>
              <a:buChar char="•"/>
            </a:pPr>
            <a:r>
              <a:rPr lang="en-US" b="true" sz="2804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Standardize Collations: </a:t>
            </a:r>
            <a:r>
              <a:rPr lang="en-US" sz="280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Ensure all databases use `utf8mb4_0900_ai_ci` where possible.</a:t>
            </a:r>
          </a:p>
          <a:p>
            <a:pPr algn="l" marL="605599" indent="-302800" lvl="1">
              <a:lnSpc>
                <a:spcPts val="4516"/>
              </a:lnSpc>
              <a:buFont typeface="Arial"/>
              <a:buChar char="•"/>
            </a:pPr>
            <a:r>
              <a:rPr lang="en-US" b="true" sz="2804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Backup Before Changes:</a:t>
            </a:r>
            <a:r>
              <a:rPr lang="en-US" sz="280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Always take a backup before altering collations.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881413"/>
            <a:ext cx="14070059" cy="775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99"/>
              </a:lnSpc>
            </a:pPr>
            <a:r>
              <a:rPr lang="en-US" sz="5799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Recommendation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133475"/>
            <a:ext cx="16230600" cy="1509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99"/>
              </a:lnSpc>
            </a:pPr>
            <a:r>
              <a:rPr lang="en-US" sz="5799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OpsZilla Database Upgrade From MySQL 5.7 to MYSQL 8.0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661920"/>
            <a:ext cx="16230600" cy="682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7"/>
              </a:lnSpc>
            </a:pPr>
          </a:p>
          <a:p>
            <a:pPr algn="l">
              <a:lnSpc>
                <a:spcPts val="4507"/>
              </a:lnSpc>
            </a:pPr>
            <a:r>
              <a:rPr lang="en-US" sz="2799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Opszilla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is a mid-sized e-commerce company selling electronics, clothes, and household goods in the U.S. and Canada. </a:t>
            </a:r>
          </a:p>
          <a:p>
            <a:pPr algn="l">
              <a:lnSpc>
                <a:spcPts val="4507"/>
              </a:lnSpc>
            </a:pPr>
          </a:p>
          <a:p>
            <a:pPr algn="l">
              <a:lnSpc>
                <a:spcPts val="4507"/>
              </a:lnSpc>
            </a:pP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Over time, a few </a:t>
            </a:r>
            <a:r>
              <a:rPr lang="en-US" sz="2799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tables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in their </a:t>
            </a:r>
            <a:r>
              <a:rPr lang="en-US" sz="2799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MySQL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database have grown to </a:t>
            </a:r>
            <a:r>
              <a:rPr lang="en-US" sz="2799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1TB 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because of:</a:t>
            </a:r>
          </a:p>
          <a:p>
            <a:pPr algn="l">
              <a:lnSpc>
                <a:spcPts val="4507"/>
              </a:lnSpc>
            </a:pPr>
          </a:p>
          <a:p>
            <a:pPr algn="l" marL="604515" indent="-302257" lvl="1">
              <a:lnSpc>
                <a:spcPts val="4507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Millions of customer accounts 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– Storing user profiles and login details.</a:t>
            </a:r>
          </a:p>
          <a:p>
            <a:pPr algn="l" marL="604515" indent="-302257" lvl="1">
              <a:lnSpc>
                <a:spcPts val="4507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Tens of millions of orders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– High sales volume filling up the database.</a:t>
            </a:r>
          </a:p>
          <a:p>
            <a:pPr algn="l" marL="604515" indent="-302257" lvl="1">
              <a:lnSpc>
                <a:spcPts val="4507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Large product catalog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– Includes images, descriptions, and metadata.</a:t>
            </a:r>
          </a:p>
          <a:p>
            <a:pPr algn="l" marL="604515" indent="-302257" lvl="1">
              <a:lnSpc>
                <a:spcPts val="4507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Order tracking &amp; payments 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– Logs for shipping, returns, and transactions.</a:t>
            </a:r>
          </a:p>
          <a:p>
            <a:pPr algn="l" marL="604515" indent="-302257" lvl="1">
              <a:lnSpc>
                <a:spcPts val="4507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Customer feedback &amp; support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– Reviews, ratings, and service tickets.</a:t>
            </a:r>
          </a:p>
          <a:p>
            <a:pPr algn="l">
              <a:lnSpc>
                <a:spcPts val="4507"/>
              </a:lnSpc>
            </a:pP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731098"/>
            <a:ext cx="15290599" cy="1509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99"/>
              </a:lnSpc>
            </a:pPr>
            <a:r>
              <a:rPr lang="en-US" sz="5799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Use Case : Disk Space Constraints During Database Migration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90600" y="2517520"/>
            <a:ext cx="16230600" cy="2826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7"/>
              </a:lnSpc>
            </a:pPr>
            <a:r>
              <a:rPr lang="en-US" sz="2799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Opszilla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operates a </a:t>
            </a:r>
            <a:r>
              <a:rPr lang="en-US" sz="2799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1TB MySQL database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supporting millions of users, orders, and product listings. The company is planning a critical database migration,  but faces a key constraint:</a:t>
            </a:r>
          </a:p>
          <a:p>
            <a:pPr algn="l">
              <a:lnSpc>
                <a:spcPts val="4507"/>
              </a:lnSpc>
            </a:pPr>
          </a:p>
          <a:p>
            <a:pPr algn="ctr">
              <a:lnSpc>
                <a:spcPts val="4507"/>
              </a:lnSpc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"We cannot increase disk capacity during migration due to budget/cost limitations."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212639" y="3457734"/>
            <a:ext cx="6642399" cy="4989595"/>
          </a:xfrm>
          <a:custGeom>
            <a:avLst/>
            <a:gdLst/>
            <a:ahLst/>
            <a:cxnLst/>
            <a:rect r="r" b="b" t="t" l="l"/>
            <a:pathLst>
              <a:path h="4989595" w="6642399">
                <a:moveTo>
                  <a:pt x="0" y="0"/>
                </a:moveTo>
                <a:lnTo>
                  <a:pt x="6642399" y="0"/>
                </a:lnTo>
                <a:lnTo>
                  <a:pt x="6642399" y="4989595"/>
                </a:lnTo>
                <a:lnTo>
                  <a:pt x="0" y="49895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2938218" y="981075"/>
            <a:ext cx="4321082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939"/>
              </a:lnSpc>
            </a:pPr>
            <a:r>
              <a:rPr lang="en-US" b="true" sz="20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19/29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147423"/>
            <a:ext cx="9955763" cy="5683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5" indent="-302257" lvl="1">
              <a:lnSpc>
                <a:spcPts val="4507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Binlogs Consume Excessive Disk Space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– Uncontrolled log growth during migration can fill up the disk, causing:</a:t>
            </a:r>
          </a:p>
          <a:p>
            <a:pPr algn="l" marL="1209029" indent="-403010" lvl="2">
              <a:lnSpc>
                <a:spcPts val="4507"/>
              </a:lnSpc>
              <a:buFont typeface="Arial"/>
              <a:buChar char="⚬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"Disk Full" errors,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halting migration mid-process.</a:t>
            </a:r>
          </a:p>
          <a:p>
            <a:pPr algn="l" marL="1209029" indent="-403010" lvl="2">
              <a:lnSpc>
                <a:spcPts val="4507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Extended downtime, impacting customer transactions.</a:t>
            </a:r>
          </a:p>
          <a:p>
            <a:pPr algn="l" marL="604515" indent="-302257" lvl="1">
              <a:lnSpc>
                <a:spcPts val="4507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Post-Migration Storage Bloat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– Leftover binary logs inflate storage costs unnecessarily.</a:t>
            </a:r>
          </a:p>
          <a:p>
            <a:pPr algn="l">
              <a:lnSpc>
                <a:spcPts val="4507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133475"/>
            <a:ext cx="7203393" cy="775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99"/>
              </a:lnSpc>
            </a:pPr>
            <a:r>
              <a:rPr lang="en-US" sz="5799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Problem Statement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67082" y="1019175"/>
            <a:ext cx="15113259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60"/>
              </a:lnSpc>
            </a:pPr>
            <a:r>
              <a:rPr lang="en-US" sz="5800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Solution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547818" y="981075"/>
            <a:ext cx="3711482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939"/>
              </a:lnSpc>
            </a:pPr>
            <a:r>
              <a:rPr lang="en-US" b="true" sz="20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20/29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378946"/>
            <a:ext cx="15739795" cy="54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6" indent="-302258" lvl="1">
              <a:lnSpc>
                <a:spcPts val="4507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Set aggressive log expiration: 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Automatically purges old logs to prevent disk filling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76842" y="3385676"/>
            <a:ext cx="15739795" cy="907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6"/>
              </a:lnSpc>
            </a:pPr>
            <a:r>
              <a:rPr lang="en-US" sz="2804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expire_logs_days = 0;</a:t>
            </a:r>
          </a:p>
          <a:p>
            <a:pPr algn="ctr">
              <a:lnSpc>
                <a:spcPts val="3646"/>
              </a:lnSpc>
              <a:spcBef>
                <a:spcPct val="0"/>
              </a:spcBef>
            </a:pPr>
            <a:r>
              <a:rPr lang="en-US" b="true" sz="2804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binlog_expire_logs_seconds = 3600; -- 1 hour retention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50420"/>
            <a:ext cx="15491699" cy="491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8"/>
              </a:lnSpc>
            </a:pPr>
            <a:r>
              <a:rPr lang="en-US" sz="3608" spc="-285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Optimizing InnoDB I/O Performance: innodb_flush_log_at_trx_commit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1453285" y="3401018"/>
          <a:ext cx="15409464" cy="5679983"/>
        </p:xfrm>
        <a:graphic>
          <a:graphicData uri="http://schemas.openxmlformats.org/drawingml/2006/table">
            <a:tbl>
              <a:tblPr/>
              <a:tblGrid>
                <a:gridCol w="1631270"/>
                <a:gridCol w="3684999"/>
                <a:gridCol w="3381607"/>
                <a:gridCol w="2171764"/>
                <a:gridCol w="4539823"/>
              </a:tblGrid>
              <a:tr h="113058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Setting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Flush Behavior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Durability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Performance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Recommended Use Case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0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1 (Default)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722"/>
                        </a:lnSpc>
                      </a:pPr>
                      <a:r>
                        <a:rPr lang="en-US" sz="19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Flush logs to disk on every transaction commit</a:t>
                      </a:r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Highest durability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Slowest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Production environments requiring full ACID compliance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0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2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Flush logs to OS cache on commit, disk once per second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Moderate durability (survives OS crash but not power failure)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Faster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Data migrations/restores where speed is prioritized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536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0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722"/>
                        </a:lnSpc>
                      </a:pPr>
                      <a:r>
                        <a:rPr lang="en-US" sz="19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Write to OS cache, flush to disk once per second</a:t>
                      </a:r>
                    </a:p>
                    <a:p>
                      <a:pPr algn="ctr">
                        <a:lnSpc>
                          <a:spcPts val="2722"/>
                        </a:lnSpc>
                      </a:pPr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722"/>
                        </a:lnSpc>
                      </a:pPr>
                      <a:r>
                        <a:rPr lang="en-US" sz="19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Lowest durability</a:t>
                      </a:r>
                    </a:p>
                    <a:p>
                      <a:pPr algn="ctr">
                        <a:lnSpc>
                          <a:spcPts val="2722"/>
                        </a:lnSpc>
                      </a:pPr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Faster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Temporary test environments only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5" id="5"/>
          <p:cNvSpPr txBox="true"/>
          <p:nvPr/>
        </p:nvSpPr>
        <p:spPr>
          <a:xfrm rot="0">
            <a:off x="1028700" y="1842171"/>
            <a:ext cx="15491699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This critical InnoDB parameter determines how often transaction logs are flushed to disk, balancing durability and performance in MySQL/InnoDB.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50420"/>
            <a:ext cx="12615148" cy="491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8"/>
              </a:lnSpc>
            </a:pPr>
            <a:r>
              <a:rPr lang="en-US" sz="3608" spc="-285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Optimizing InnoDB I/O Performance: innodb_flush_method</a:t>
            </a:r>
          </a:p>
        </p:txBody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1453285" y="3755108"/>
          <a:ext cx="14927757" cy="6436449"/>
        </p:xfrm>
        <a:graphic>
          <a:graphicData uri="http://schemas.openxmlformats.org/drawingml/2006/table">
            <a:tbl>
              <a:tblPr/>
              <a:tblGrid>
                <a:gridCol w="2751529"/>
                <a:gridCol w="4569664"/>
                <a:gridCol w="1595018"/>
                <a:gridCol w="2088786"/>
                <a:gridCol w="3922761"/>
              </a:tblGrid>
              <a:tr h="11304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Method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Description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Durability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Performance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Recommended Use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80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fsync (default)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722"/>
                        </a:lnSpc>
                      </a:pPr>
                      <a:r>
                        <a:rPr lang="en-US" sz="19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Uses fsync() for both data and log files</a:t>
                      </a:r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Highest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Slowest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General purpose, most compatible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4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O_DSYNC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Opens log files with O_SYNC (immediate sync)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High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Moderate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Rarely better than fsync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9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O_DIRECT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722"/>
                        </a:lnSpc>
                      </a:pPr>
                      <a:r>
                        <a:rPr lang="en-US" sz="19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Bypasses OS cache for data files</a:t>
                      </a:r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722"/>
                        </a:lnSpc>
                      </a:pPr>
                      <a:r>
                        <a:rPr lang="en-US" sz="19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High</a:t>
                      </a:r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Fast for writes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Recommended for most Linux systems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9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 b="true">
                          <a:solidFill>
                            <a:srgbClr val="000000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O_DIRECT_NO_FSYNC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Like O_DIRECT but skips final fsync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Risky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Fastest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722"/>
                        </a:lnSpc>
                        <a:defRPr/>
                      </a:pPr>
                      <a:r>
                        <a:rPr lang="en-US" sz="1944">
                          <a:solidFill>
                            <a:srgbClr val="000000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Not recommended for production</a:t>
                      </a:r>
                      <a:endParaRPr lang="en-US" sz="1100"/>
                    </a:p>
                  </a:txBody>
                  <a:tcPr marL="149214" marR="149214" marT="149214" marB="149214" anchor="ctr">
                    <a:lnL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461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5" id="5"/>
          <p:cNvSpPr txBox="true"/>
          <p:nvPr/>
        </p:nvSpPr>
        <p:spPr>
          <a:xfrm rot="0">
            <a:off x="1028700" y="1842171"/>
            <a:ext cx="15491699" cy="1471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This critical parameter controls how InnoDB interacts with the filesystem for data and log file operations, significantly impacting database performance during migrations and norml operations.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50420"/>
            <a:ext cx="14714536" cy="948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8"/>
              </a:lnSpc>
            </a:pPr>
            <a:r>
              <a:rPr lang="en-US" sz="3608" spc="-285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Optimizing max_binlog_size to Reduce I/O Overhead During Large Migrations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405701"/>
            <a:ext cx="15491699" cy="295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When </a:t>
            </a:r>
            <a:r>
              <a:rPr lang="en-US" sz="2799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max_binlog_size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is set too </a:t>
            </a:r>
            <a:r>
              <a:rPr lang="en-US" sz="2799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small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(like your </a:t>
            </a:r>
            <a:r>
              <a:rPr lang="en-US" sz="2799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100MB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example), you experience:</a:t>
            </a:r>
          </a:p>
          <a:p>
            <a:pPr algn="l">
              <a:lnSpc>
                <a:spcPts val="3919"/>
              </a:lnSpc>
            </a:pPr>
          </a:p>
          <a:p>
            <a:pPr algn="l" marL="604516" indent="-302258" lvl="1">
              <a:lnSpc>
                <a:spcPts val="3919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Excessive file rotations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- Creating new binlog files constantly</a:t>
            </a:r>
          </a:p>
          <a:p>
            <a:pPr algn="l" marL="604516" indent="-302258" lvl="1">
              <a:lnSpc>
                <a:spcPts val="3919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Increased metadata operations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- More filesystem operations for creating/closing files</a:t>
            </a:r>
          </a:p>
          <a:p>
            <a:pPr algn="l" marL="604516" indent="-302258" lvl="1">
              <a:lnSpc>
                <a:spcPts val="3919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Filesystem contention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- More frequent sync operations and directory updates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6306507"/>
            <a:ext cx="15739795" cy="111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7"/>
              </a:lnSpc>
            </a:pPr>
            <a:r>
              <a:rPr lang="en-US" sz="2799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Increase 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max_binlog_size</a:t>
            </a:r>
            <a:r>
              <a:rPr lang="en-US" sz="2799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 to Reduce Rotation Overhead : 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Larger binlog files = fewer rotations = less I/O contention: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19505" y="7876958"/>
            <a:ext cx="15739795" cy="450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6"/>
              </a:lnSpc>
              <a:spcBef>
                <a:spcPct val="0"/>
              </a:spcBef>
            </a:pPr>
            <a:r>
              <a:rPr lang="en-US" b="true" sz="2804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max_binlog_size = 1G ;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76842" y="8700330"/>
            <a:ext cx="15739795" cy="111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209032" indent="-403011" lvl="2">
              <a:lnSpc>
                <a:spcPts val="4507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Why? Reduces I/O overhead during restoration by minimizing rotations.</a:t>
            </a:r>
          </a:p>
          <a:p>
            <a:pPr algn="l" marL="1209032" indent="-403011" lvl="2">
              <a:lnSpc>
                <a:spcPts val="4507"/>
              </a:lnSpc>
              <a:buFont typeface="Arial"/>
              <a:buChar char="⚬"/>
            </a:pPr>
            <a:r>
              <a:rPr lang="en-US" sz="2799" u="none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Revert after restoration as smaller logs are preferred for replication.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348013"/>
            <a:ext cx="14070059" cy="775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99"/>
              </a:lnSpc>
            </a:pPr>
            <a:r>
              <a:rPr lang="en-US" sz="5799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Recommendation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518710"/>
            <a:ext cx="15491699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Optimal Settings for Database Migration/Restoration: 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For fastest possible migration while maintaining reasonable safety, use these settings: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619166"/>
            <a:ext cx="15739795" cy="54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6" indent="-302258" lvl="1">
              <a:lnSpc>
                <a:spcPts val="4507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innodb_flush_log_at_trx_commit: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368720"/>
            <a:ext cx="16230600" cy="481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innodb_flush_log_at_trx_commit = 2;  -- Best balance for migrations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4047449"/>
            <a:ext cx="15739795" cy="225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6" indent="-302258" lvl="1">
              <a:lnSpc>
                <a:spcPts val="4507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Why?</a:t>
            </a:r>
          </a:p>
          <a:p>
            <a:pPr algn="l" marL="1209032" indent="-403011" lvl="2">
              <a:lnSpc>
                <a:spcPts val="4507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Faster than 1 (default) but safer than 0</a:t>
            </a:r>
          </a:p>
          <a:p>
            <a:pPr algn="l" marL="1209032" indent="-403011" lvl="2">
              <a:lnSpc>
                <a:spcPts val="4507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Writes to OS cache first, flushes to disk every ~1 second</a:t>
            </a:r>
          </a:p>
          <a:p>
            <a:pPr algn="l" marL="1209032" indent="-403011" lvl="2">
              <a:lnSpc>
                <a:spcPts val="4507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Survives OS crashes (but not power failures)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6387679"/>
            <a:ext cx="15739795" cy="54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6" indent="-302258" lvl="1">
              <a:lnSpc>
                <a:spcPts val="4507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innodb_flush_log_at_trx_commit: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7156284"/>
            <a:ext cx="16230600" cy="481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innodb_flush_method = 'O_DIRECT';  -- Best for Linux migrations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7815963"/>
            <a:ext cx="15739795" cy="2826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6" indent="-302258" lvl="1">
              <a:lnSpc>
                <a:spcPts val="4507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Why?</a:t>
            </a:r>
          </a:p>
          <a:p>
            <a:pPr algn="l" marL="1209032" indent="-403011" lvl="2">
              <a:lnSpc>
                <a:spcPts val="4507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Bypasses OS cache, reducing double buffering</a:t>
            </a:r>
          </a:p>
          <a:p>
            <a:pPr algn="l" marL="1209032" indent="-403011" lvl="2">
              <a:lnSpc>
                <a:spcPts val="4507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More efficient than 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fsync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for bulk operations</a:t>
            </a:r>
          </a:p>
          <a:p>
            <a:pPr algn="l" marL="1209032" indent="-403011" lvl="2">
              <a:lnSpc>
                <a:spcPts val="4507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Still maintains data integrity</a:t>
            </a:r>
          </a:p>
          <a:p>
            <a:pPr algn="l" marL="604516" indent="-302258" lvl="1">
              <a:lnSpc>
                <a:spcPts val="4507"/>
              </a:lnSpc>
              <a:buFont typeface="Arial"/>
              <a:buChar char="•"/>
            </a:pP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731098"/>
            <a:ext cx="15290599" cy="1509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99"/>
              </a:lnSpc>
            </a:pPr>
            <a:r>
              <a:rPr lang="en-US" sz="5799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Use Case : Migrating Users and Privileges from MySQL 5.7 to 8.0 for OpsZilla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90600" y="2517520"/>
            <a:ext cx="16230600" cy="225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7"/>
              </a:lnSpc>
            </a:pP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OpsZilla wants to upgrade its MySQL database from </a:t>
            </a: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5.7 to 8.0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to leverage performance improvements, security enhancements, and new features. A critical part of this migration is ensuring that </a:t>
            </a: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all users and their privileges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are migrated </a:t>
            </a: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exactly as they were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in the old system to maintain security and access control.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6472544" y="5162550"/>
            <a:ext cx="5266712" cy="3972503"/>
          </a:xfrm>
          <a:custGeom>
            <a:avLst/>
            <a:gdLst/>
            <a:ahLst/>
            <a:cxnLst/>
            <a:rect r="r" b="b" t="t" l="l"/>
            <a:pathLst>
              <a:path h="3972503" w="5266712">
                <a:moveTo>
                  <a:pt x="0" y="0"/>
                </a:moveTo>
                <a:lnTo>
                  <a:pt x="5266712" y="0"/>
                </a:lnTo>
                <a:lnTo>
                  <a:pt x="5266712" y="3972503"/>
                </a:lnTo>
                <a:lnTo>
                  <a:pt x="0" y="39725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147423"/>
            <a:ext cx="16230600" cy="4540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5" indent="-302257" lvl="1">
              <a:lnSpc>
                <a:spcPts val="4507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Different Default Authentication Plugins: </a:t>
            </a:r>
          </a:p>
          <a:p>
            <a:pPr algn="l" marL="1209029" indent="-403010" lvl="2">
              <a:lnSpc>
                <a:spcPts val="4507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MySQL 5.7 uses </a:t>
            </a: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mysql_native_password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 algn="l" marL="1209029" indent="-403010" lvl="2">
              <a:lnSpc>
                <a:spcPts val="4507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MySQL 8.0 defaults to </a:t>
            </a: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caching_sha2_password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which can cause authentication failures for apps not supporting it.</a:t>
            </a:r>
          </a:p>
          <a:p>
            <a:pPr algn="l" marL="604515" indent="-302257" lvl="1">
              <a:lnSpc>
                <a:spcPts val="4507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System Table Schema Changes: 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MySQL 8.0 restructures mysql.user (e.g., </a:t>
            </a: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password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→ </a:t>
            </a: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authentication_string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, new role columns).</a:t>
            </a:r>
          </a:p>
          <a:p>
            <a:pPr algn="l" marL="604515" indent="-302257" lvl="1">
              <a:lnSpc>
                <a:spcPts val="4507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Failed User Imports: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Direct mysqldump of users may not work.</a:t>
            </a:r>
          </a:p>
          <a:p>
            <a:pPr algn="l">
              <a:lnSpc>
                <a:spcPts val="4507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133475"/>
            <a:ext cx="7203393" cy="775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99"/>
              </a:lnSpc>
            </a:pPr>
            <a:r>
              <a:rPr lang="en-US" sz="5799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Problem Statement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67082" y="1019175"/>
            <a:ext cx="15113259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60"/>
              </a:lnSpc>
            </a:pPr>
            <a:r>
              <a:rPr lang="en-US" sz="5800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Solution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481777"/>
            <a:ext cx="15739795" cy="111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6" indent="-302258" lvl="1">
              <a:lnSpc>
                <a:spcPts val="4507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Handle Authentication Plugin Compatibility  : 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Set MySQL 8.0 to default to mysql_native_password: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19505" y="3817290"/>
            <a:ext cx="15739795" cy="1364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6"/>
              </a:lnSpc>
            </a:pPr>
            <a:r>
              <a:rPr lang="en-US" sz="2804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# In my.cnf</a:t>
            </a:r>
          </a:p>
          <a:p>
            <a:pPr algn="l">
              <a:lnSpc>
                <a:spcPts val="3646"/>
              </a:lnSpc>
            </a:pPr>
            <a:r>
              <a:rPr lang="en-US" sz="280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[mysqld]</a:t>
            </a:r>
          </a:p>
          <a:p>
            <a:pPr algn="l">
              <a:lnSpc>
                <a:spcPts val="3646"/>
              </a:lnSpc>
              <a:spcBef>
                <a:spcPct val="0"/>
              </a:spcBef>
            </a:pPr>
            <a:r>
              <a:rPr lang="en-US" sz="280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default_authentication_plugin=mysql_native_password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67082" y="5503340"/>
            <a:ext cx="15739795" cy="1683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6" indent="-302258" lvl="1">
              <a:lnSpc>
                <a:spcPts val="4507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Manual SQL Extraction  : 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Create a script to extract all users and their privileges from MySQL 5.7, and map them to MySQL 8.0-compatible user and privilege table schemas.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468581" y="4863582"/>
            <a:ext cx="7350838" cy="4134847"/>
          </a:xfrm>
          <a:custGeom>
            <a:avLst/>
            <a:gdLst/>
            <a:ahLst/>
            <a:cxnLst/>
            <a:rect r="r" b="b" t="t" l="l"/>
            <a:pathLst>
              <a:path h="4134847" w="7350838">
                <a:moveTo>
                  <a:pt x="0" y="0"/>
                </a:moveTo>
                <a:lnTo>
                  <a:pt x="7350838" y="0"/>
                </a:lnTo>
                <a:lnTo>
                  <a:pt x="7350838" y="4134846"/>
                </a:lnTo>
                <a:lnTo>
                  <a:pt x="0" y="41348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133475"/>
            <a:ext cx="7203393" cy="775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99"/>
              </a:lnSpc>
            </a:pPr>
            <a:r>
              <a:rPr lang="en-US" sz="5799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Problem Statement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061153"/>
            <a:ext cx="16230600" cy="2146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95"/>
              </a:lnSpc>
            </a:pPr>
            <a:r>
              <a:rPr lang="en-US" sz="35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Opszilla’s global operations require uninterrupted service—any database downtime risks sales, customer satisfaction, and support. </a:t>
            </a:r>
            <a:r>
              <a:rPr lang="en-US" sz="3599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Near-zero downtime migration</a:t>
            </a:r>
            <a:r>
              <a:rPr lang="en-US" sz="35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is essential.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943088"/>
            <a:ext cx="16230600" cy="1111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5599" indent="-302800" lvl="1">
              <a:lnSpc>
                <a:spcPts val="4516"/>
              </a:lnSpc>
              <a:buFont typeface="Arial"/>
              <a:buChar char="•"/>
            </a:pPr>
            <a:r>
              <a:rPr lang="en-US" b="true" sz="2804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Audit Users Before Migration: </a:t>
            </a:r>
            <a:r>
              <a:rPr lang="en-US" sz="280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List all users and privileges.</a:t>
            </a:r>
          </a:p>
          <a:p>
            <a:pPr algn="l" marL="605599" indent="-302800" lvl="1">
              <a:lnSpc>
                <a:spcPts val="4516"/>
              </a:lnSpc>
              <a:buFont typeface="Arial"/>
              <a:buChar char="•"/>
            </a:pPr>
            <a:r>
              <a:rPr lang="en-US" b="true" sz="2804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Test Authentication: </a:t>
            </a:r>
            <a:r>
              <a:rPr lang="en-US" sz="2804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Ensure applications can connect with new passwords.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881413"/>
            <a:ext cx="14070059" cy="775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99"/>
              </a:lnSpc>
            </a:pPr>
            <a:r>
              <a:rPr lang="en-US" sz="5799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Recommendation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250491" y="2053917"/>
            <a:ext cx="11787019" cy="7634997"/>
          </a:xfrm>
          <a:custGeom>
            <a:avLst/>
            <a:gdLst/>
            <a:ahLst/>
            <a:cxnLst/>
            <a:rect r="r" b="b" t="t" l="l"/>
            <a:pathLst>
              <a:path h="7634997" w="11787019">
                <a:moveTo>
                  <a:pt x="0" y="0"/>
                </a:moveTo>
                <a:lnTo>
                  <a:pt x="11787018" y="0"/>
                </a:lnTo>
                <a:lnTo>
                  <a:pt x="11787018" y="7634997"/>
                </a:lnTo>
                <a:lnTo>
                  <a:pt x="0" y="76349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108971" y="693103"/>
            <a:ext cx="14070059" cy="775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99"/>
              </a:lnSpc>
            </a:pPr>
            <a:r>
              <a:rPr lang="en-US" sz="5799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DEMO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1267132" y="4998316"/>
            <a:ext cx="13838306" cy="0"/>
          </a:xfrm>
          <a:prstGeom prst="line">
            <a:avLst/>
          </a:prstGeom>
          <a:ln cap="rnd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5400000">
            <a:off x="15313130" y="3800194"/>
            <a:ext cx="1629446" cy="2396244"/>
          </a:xfrm>
          <a:custGeom>
            <a:avLst/>
            <a:gdLst/>
            <a:ahLst/>
            <a:cxnLst/>
            <a:rect r="r" b="b" t="t" l="l"/>
            <a:pathLst>
              <a:path h="2396244" w="1629446">
                <a:moveTo>
                  <a:pt x="0" y="0"/>
                </a:moveTo>
                <a:lnTo>
                  <a:pt x="1629446" y="0"/>
                </a:lnTo>
                <a:lnTo>
                  <a:pt x="1629446" y="2396244"/>
                </a:lnTo>
                <a:lnTo>
                  <a:pt x="0" y="2396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715212"/>
            <a:ext cx="14860721" cy="775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799"/>
              </a:lnSpc>
              <a:spcBef>
                <a:spcPct val="0"/>
              </a:spcBef>
            </a:pPr>
            <a:r>
              <a:rPr lang="en-US" sz="5799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MySQL Database Migration: Major Steps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55710" y="6356617"/>
            <a:ext cx="2784349" cy="90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Pre-Migration Planning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152208" y="3366521"/>
            <a:ext cx="2804906" cy="90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Pre-Migration Optimization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579733" y="6356617"/>
            <a:ext cx="2409697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Data Export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377170" y="6374397"/>
            <a:ext cx="2724370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Rollback Plan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267132" y="4798415"/>
            <a:ext cx="380752" cy="380752"/>
          </a:xfrm>
          <a:custGeom>
            <a:avLst/>
            <a:gdLst/>
            <a:ahLst/>
            <a:cxnLst/>
            <a:rect r="r" b="b" t="t" l="l"/>
            <a:pathLst>
              <a:path h="380752" w="380752">
                <a:moveTo>
                  <a:pt x="0" y="0"/>
                </a:moveTo>
                <a:lnTo>
                  <a:pt x="380752" y="0"/>
                </a:lnTo>
                <a:lnTo>
                  <a:pt x="380752" y="380752"/>
                </a:lnTo>
                <a:lnTo>
                  <a:pt x="0" y="3807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173908" y="4807940"/>
            <a:ext cx="380752" cy="380752"/>
          </a:xfrm>
          <a:custGeom>
            <a:avLst/>
            <a:gdLst/>
            <a:ahLst/>
            <a:cxnLst/>
            <a:rect r="r" b="b" t="t" l="l"/>
            <a:pathLst>
              <a:path h="380752" w="380752">
                <a:moveTo>
                  <a:pt x="0" y="0"/>
                </a:moveTo>
                <a:lnTo>
                  <a:pt x="380753" y="0"/>
                </a:lnTo>
                <a:lnTo>
                  <a:pt x="380753" y="380752"/>
                </a:lnTo>
                <a:lnTo>
                  <a:pt x="0" y="3807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109608" y="4807940"/>
            <a:ext cx="380752" cy="380752"/>
          </a:xfrm>
          <a:custGeom>
            <a:avLst/>
            <a:gdLst/>
            <a:ahLst/>
            <a:cxnLst/>
            <a:rect r="r" b="b" t="t" l="l"/>
            <a:pathLst>
              <a:path h="380752" w="380752">
                <a:moveTo>
                  <a:pt x="0" y="0"/>
                </a:moveTo>
                <a:lnTo>
                  <a:pt x="380752" y="0"/>
                </a:lnTo>
                <a:lnTo>
                  <a:pt x="380752" y="380752"/>
                </a:lnTo>
                <a:lnTo>
                  <a:pt x="0" y="3807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548979" y="4798415"/>
            <a:ext cx="380752" cy="380752"/>
          </a:xfrm>
          <a:custGeom>
            <a:avLst/>
            <a:gdLst/>
            <a:ahLst/>
            <a:cxnLst/>
            <a:rect r="r" b="b" t="t" l="l"/>
            <a:pathLst>
              <a:path h="380752" w="380752">
                <a:moveTo>
                  <a:pt x="0" y="0"/>
                </a:moveTo>
                <a:lnTo>
                  <a:pt x="380752" y="0"/>
                </a:lnTo>
                <a:lnTo>
                  <a:pt x="380752" y="380752"/>
                </a:lnTo>
                <a:lnTo>
                  <a:pt x="0" y="3807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546580" y="4807940"/>
            <a:ext cx="380752" cy="380752"/>
          </a:xfrm>
          <a:custGeom>
            <a:avLst/>
            <a:gdLst/>
            <a:ahLst/>
            <a:cxnLst/>
            <a:rect r="r" b="b" t="t" l="l"/>
            <a:pathLst>
              <a:path h="380752" w="380752">
                <a:moveTo>
                  <a:pt x="0" y="0"/>
                </a:moveTo>
                <a:lnTo>
                  <a:pt x="380752" y="0"/>
                </a:lnTo>
                <a:lnTo>
                  <a:pt x="380752" y="380752"/>
                </a:lnTo>
                <a:lnTo>
                  <a:pt x="0" y="3807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784262" y="4807940"/>
            <a:ext cx="380752" cy="380752"/>
          </a:xfrm>
          <a:custGeom>
            <a:avLst/>
            <a:gdLst/>
            <a:ahLst/>
            <a:cxnLst/>
            <a:rect r="r" b="b" t="t" l="l"/>
            <a:pathLst>
              <a:path h="380752" w="380752">
                <a:moveTo>
                  <a:pt x="0" y="0"/>
                </a:moveTo>
                <a:lnTo>
                  <a:pt x="380752" y="0"/>
                </a:lnTo>
                <a:lnTo>
                  <a:pt x="380752" y="380752"/>
                </a:lnTo>
                <a:lnTo>
                  <a:pt x="0" y="3807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6728356" y="3384301"/>
            <a:ext cx="2873316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Data Transfer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501560" y="3366521"/>
            <a:ext cx="2873316" cy="90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Post-Migration Steps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2557466" y="4807940"/>
            <a:ext cx="380752" cy="380752"/>
          </a:xfrm>
          <a:custGeom>
            <a:avLst/>
            <a:gdLst/>
            <a:ahLst/>
            <a:cxnLst/>
            <a:rect r="r" b="b" t="t" l="l"/>
            <a:pathLst>
              <a:path h="380752" w="380752">
                <a:moveTo>
                  <a:pt x="0" y="0"/>
                </a:moveTo>
                <a:lnTo>
                  <a:pt x="380752" y="0"/>
                </a:lnTo>
                <a:lnTo>
                  <a:pt x="380752" y="380752"/>
                </a:lnTo>
                <a:lnTo>
                  <a:pt x="0" y="3807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8863326" y="6312642"/>
            <a:ext cx="2873316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Data Import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-585133" y="8805859"/>
            <a:ext cx="18873133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0">
            <a:off x="-585133" y="9334500"/>
            <a:ext cx="18873133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1023551" y="1979142"/>
            <a:ext cx="5384899" cy="5283932"/>
          </a:xfrm>
          <a:custGeom>
            <a:avLst/>
            <a:gdLst/>
            <a:ahLst/>
            <a:cxnLst/>
            <a:rect r="r" b="b" t="t" l="l"/>
            <a:pathLst>
              <a:path h="5283932" w="5384899">
                <a:moveTo>
                  <a:pt x="0" y="0"/>
                </a:moveTo>
                <a:lnTo>
                  <a:pt x="5384898" y="0"/>
                </a:lnTo>
                <a:lnTo>
                  <a:pt x="5384898" y="5283932"/>
                </a:lnTo>
                <a:lnTo>
                  <a:pt x="0" y="52839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2739036"/>
            <a:ext cx="7203393" cy="662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30"/>
              </a:lnSpc>
            </a:pPr>
            <a:r>
              <a:rPr lang="en-US" sz="5808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Thank you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5738073"/>
            <a:ext cx="2149547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E-mail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78247" y="5712038"/>
            <a:ext cx="5362304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deepak.nishad@opstree.com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6330711"/>
            <a:ext cx="2149547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linkedin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178247" y="6304676"/>
            <a:ext cx="5362304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@dnishad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4803775"/>
            <a:ext cx="4764688" cy="33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CONNECT WITH ME</a:t>
            </a:r>
            <a:r>
              <a:rPr lang="en-US" b="true" sz="2000" u="non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13395" y="5500631"/>
            <a:ext cx="11301259" cy="3757669"/>
          </a:xfrm>
          <a:custGeom>
            <a:avLst/>
            <a:gdLst/>
            <a:ahLst/>
            <a:cxnLst/>
            <a:rect r="r" b="b" t="t" l="l"/>
            <a:pathLst>
              <a:path h="3757669" w="11301259">
                <a:moveTo>
                  <a:pt x="0" y="0"/>
                </a:moveTo>
                <a:lnTo>
                  <a:pt x="11301259" y="0"/>
                </a:lnTo>
                <a:lnTo>
                  <a:pt x="11301259" y="3757669"/>
                </a:lnTo>
                <a:lnTo>
                  <a:pt x="0" y="37576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67082" y="2917570"/>
            <a:ext cx="16393886" cy="225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7"/>
              </a:lnSpc>
            </a:pP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Set up a replica using </a:t>
            </a:r>
            <a:r>
              <a:rPr lang="en-US" sz="2799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MySQL dump/restore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and replication: Take a consistent logical dump with mysqldump </a:t>
            </a:r>
            <a:r>
              <a:rPr lang="en-US" sz="2799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--single-transaction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and capture the binlog position with </a:t>
            </a:r>
            <a:r>
              <a:rPr lang="en-US" sz="2799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SHOW MASTER STATUS 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before dumping.</a:t>
            </a:r>
          </a:p>
          <a:p>
            <a:pPr algn="l">
              <a:lnSpc>
                <a:spcPts val="4507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067082" y="1019175"/>
            <a:ext cx="8115300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60"/>
              </a:lnSpc>
            </a:pPr>
            <a:r>
              <a:rPr lang="en-US" sz="5800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Solution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67082" y="2127963"/>
            <a:ext cx="16192218" cy="581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60"/>
              </a:lnSpc>
            </a:pPr>
            <a:r>
              <a:rPr lang="en-US" sz="3800" spc="-3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Use Case 1 : Primary Database Only (No Existing Replicas)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927239" y="3031870"/>
            <a:ext cx="7093565" cy="6162535"/>
          </a:xfrm>
          <a:custGeom>
            <a:avLst/>
            <a:gdLst/>
            <a:ahLst/>
            <a:cxnLst/>
            <a:rect r="r" b="b" t="t" l="l"/>
            <a:pathLst>
              <a:path h="6162535" w="7093565">
                <a:moveTo>
                  <a:pt x="0" y="0"/>
                </a:moveTo>
                <a:lnTo>
                  <a:pt x="7093565" y="0"/>
                </a:lnTo>
                <a:lnTo>
                  <a:pt x="7093565" y="6162535"/>
                </a:lnTo>
                <a:lnTo>
                  <a:pt x="0" y="61625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67082" y="2917570"/>
            <a:ext cx="9300320" cy="1683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7"/>
              </a:lnSpc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Offload Dumping to a Secondary Replica to Prevent Load on Primary :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Use an existing read replica or create one temporarily from the master.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67082" y="1019175"/>
            <a:ext cx="8115300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60"/>
              </a:lnSpc>
            </a:pPr>
            <a:r>
              <a:rPr lang="en-US" sz="5800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Solution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67082" y="2127963"/>
            <a:ext cx="16192218" cy="581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60"/>
              </a:lnSpc>
            </a:pPr>
            <a:r>
              <a:rPr lang="en-US" sz="3800" spc="-3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Use Case 2: Primary with Existing Secondary Replica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67082" y="1019175"/>
            <a:ext cx="16192218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60"/>
              </a:lnSpc>
            </a:pPr>
            <a:r>
              <a:rPr lang="en-US" sz="5800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Recommendation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67082" y="2275103"/>
            <a:ext cx="16230600" cy="2697203"/>
            <a:chOff x="0" y="0"/>
            <a:chExt cx="21640800" cy="359627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114300"/>
              <a:ext cx="21640800" cy="7188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829"/>
                </a:lnSpc>
              </a:pPr>
              <a:r>
                <a:rPr lang="en-US" b="true" sz="2999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To ensure a reliable and monitorable migration process: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628364"/>
              <a:ext cx="21640800" cy="29679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04516" indent="-302258" lvl="1">
                <a:lnSpc>
                  <a:spcPts val="4507"/>
                </a:lnSpc>
                <a:buFont typeface="Arial"/>
                <a:buChar char="•"/>
              </a:pPr>
              <a:r>
                <a:rPr lang="en-US" sz="27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Break large tables data into chunks.</a:t>
              </a:r>
            </a:p>
            <a:p>
              <a:pPr algn="l" marL="604516" indent="-302258" lvl="1">
                <a:lnSpc>
                  <a:spcPts val="4507"/>
                </a:lnSpc>
                <a:buFont typeface="Arial"/>
                <a:buChar char="•"/>
              </a:pPr>
              <a:r>
                <a:rPr lang="en-US" sz="27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Avoids long table locks and transaction timeouts. </a:t>
              </a:r>
            </a:p>
            <a:p>
              <a:pPr algn="l" marL="604516" indent="-302258" lvl="1">
                <a:lnSpc>
                  <a:spcPts val="4507"/>
                </a:lnSpc>
                <a:buFont typeface="Arial"/>
                <a:buChar char="•"/>
              </a:pPr>
              <a:r>
                <a:rPr lang="en-US" sz="27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Minimize impact on production. </a:t>
              </a:r>
            </a:p>
            <a:p>
              <a:pPr algn="l" marL="604516" indent="-302258" lvl="1">
                <a:lnSpc>
                  <a:spcPts val="4507"/>
                </a:lnSpc>
                <a:buFont typeface="Arial"/>
                <a:buChar char="•"/>
              </a:pPr>
              <a:r>
                <a:rPr lang="en-US" sz="27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Allow monitoring and verification between chunks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5200650"/>
            <a:ext cx="16230600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99"/>
              </a:lnSpc>
              <a:spcBef>
                <a:spcPct val="0"/>
              </a:spcBef>
            </a:pPr>
            <a:r>
              <a:rPr lang="en-US" b="true" sz="29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Best Practices During Migration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67082" y="5924550"/>
            <a:ext cx="16230600" cy="1786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695" indent="-323848" lvl="1">
              <a:lnSpc>
                <a:spcPts val="482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Before performing the dump, </a:t>
            </a:r>
            <a:r>
              <a:rPr lang="en-US" b="true" sz="29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set max_allowed_packet = 1G</a:t>
            </a:r>
            <a:r>
              <a:rPr lang="en-US" sz="29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in both client and server configurations to prevent failures during dump and restore of large tables.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86080" y="2657593"/>
            <a:ext cx="15662002" cy="655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CREATE TABLE `analysis_citations` (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`id` int(11) NOT NULL AUTO_INCREMENT,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`report_id` int(11) DEFAULT NULL,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`url` varchar(100) COLLATE utf8_unicode_ci DEFAULT NULL,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`rank` int(11) DEFAULT NULL,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`citation_link` varchar(2500) COLLATE utf8_unicode_ci DEFAULT NULL,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`citation_title` varchar(255) COLLATE utf8_unicode_ci DEFAULT NULL,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`url_host` varchar(150) COLLATE utf8_unicode_ci DEFAULT NULL,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`client_id` VARCHAR(255) CHARACTER SET utf8 COLLATE utf8mb3_unicode_ci NOT NULL,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`created_at` timestamp NULL DEFAULT CURRENT_TIMESTAMP,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`updated_at` TIMESTAMP DEFAULT CURRENT_TIMESTAMP ON UPDATE CURRENT_TIMESTAMP,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PRIMARY KEY (`id`),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KEY `report id` (`report_id`),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 KEY `url host` (`url_host`)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) ENGINE=InnoDB AUTO_INCREMENT=81731627 DEFAULT CHARSET=utf8 COLLATE=utf8_unicode_ci;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826348"/>
            <a:ext cx="15290599" cy="775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99"/>
              </a:lnSpc>
            </a:pPr>
            <a:r>
              <a:rPr lang="en-US" sz="5799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Identify Issue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834691" y="1596753"/>
            <a:ext cx="8611221" cy="7093494"/>
          </a:xfrm>
          <a:custGeom>
            <a:avLst/>
            <a:gdLst/>
            <a:ahLst/>
            <a:cxnLst/>
            <a:rect r="r" b="b" t="t" l="l"/>
            <a:pathLst>
              <a:path h="7093494" w="8611221">
                <a:moveTo>
                  <a:pt x="0" y="0"/>
                </a:moveTo>
                <a:lnTo>
                  <a:pt x="8611221" y="0"/>
                </a:lnTo>
                <a:lnTo>
                  <a:pt x="8611221" y="7093494"/>
                </a:lnTo>
                <a:lnTo>
                  <a:pt x="0" y="70934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2345508"/>
            <a:ext cx="7610889" cy="225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07"/>
              </a:lnSpc>
            </a:pPr>
            <a:r>
              <a:rPr lang="en-US" sz="2799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MySQL 8.0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introduces new reserved keywords (</a:t>
            </a:r>
            <a:r>
              <a:rPr lang="en-US" sz="2799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RANK, SYSTEM, WINDOW, etc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.), causing conflicts if used as column/table names in </a:t>
            </a:r>
            <a:r>
              <a:rPr lang="en-US" sz="2799" b="true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MySQL 5.7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4685739"/>
            <a:ext cx="7610889" cy="4540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5" indent="-302257" lvl="1">
              <a:lnSpc>
                <a:spcPts val="4507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Schema Restoration Failures: 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SQL imports may fail due to keyword conflicts.</a:t>
            </a:r>
          </a:p>
          <a:p>
            <a:pPr algn="l" marL="604515" indent="-302257" lvl="1">
              <a:lnSpc>
                <a:spcPts val="4507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Application Errors: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Queries referencing reserved words break.</a:t>
            </a:r>
          </a:p>
          <a:p>
            <a:pPr algn="l" marL="604515" indent="-302257" lvl="1">
              <a:lnSpc>
                <a:spcPts val="4507"/>
              </a:lnSpc>
              <a:buFont typeface="Arial"/>
              <a:buChar char="•"/>
            </a:pP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Replication Breakage: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Replication setup may fail if reserved keywords are used in schema definitions.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133475"/>
            <a:ext cx="7203393" cy="775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99"/>
              </a:lnSpc>
            </a:pPr>
            <a:r>
              <a:rPr lang="en-US" sz="5799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Problem Statement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364" r="0" b="-336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07028" y="6576250"/>
            <a:ext cx="3473944" cy="3473944"/>
          </a:xfrm>
          <a:custGeom>
            <a:avLst/>
            <a:gdLst/>
            <a:ahLst/>
            <a:cxnLst/>
            <a:rect r="r" b="b" t="t" l="l"/>
            <a:pathLst>
              <a:path h="3473944" w="3473944">
                <a:moveTo>
                  <a:pt x="0" y="0"/>
                </a:moveTo>
                <a:lnTo>
                  <a:pt x="3473944" y="0"/>
                </a:lnTo>
                <a:lnTo>
                  <a:pt x="3473944" y="3473945"/>
                </a:lnTo>
                <a:lnTo>
                  <a:pt x="0" y="34739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67082" y="1019175"/>
            <a:ext cx="15113259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60"/>
              </a:lnSpc>
            </a:pPr>
            <a:r>
              <a:rPr lang="en-US" sz="5800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Solution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67082" y="2191058"/>
            <a:ext cx="16192218" cy="111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6" indent="-302258" lvl="1">
              <a:lnSpc>
                <a:spcPts val="4507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Rename Problematic Columns ( </a:t>
            </a:r>
            <a:r>
              <a:rPr lang="en-US" b="true" sz="2799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ALTER TABLE table_name CHANGE `RANK` `user_rank` INT; </a:t>
            </a:r>
            <a:r>
              <a:rPr lang="en-US" sz="27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)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067082" y="3524242"/>
            <a:ext cx="12848585" cy="1562370"/>
            <a:chOff x="0" y="0"/>
            <a:chExt cx="17131447" cy="208316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114300"/>
              <a:ext cx="17131447" cy="7188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830"/>
                </a:lnSpc>
              </a:pPr>
              <a:r>
                <a:rPr lang="en-US" b="true" sz="3000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Alter table without locking :-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639255"/>
              <a:ext cx="17131447" cy="14439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04519" indent="-302260" lvl="1">
                <a:lnSpc>
                  <a:spcPts val="4507"/>
                </a:lnSpc>
                <a:buFont typeface="Arial"/>
                <a:buChar char="•"/>
              </a:pPr>
              <a:r>
                <a:rPr lang="en-US" sz="27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Use Percona </a:t>
              </a:r>
              <a:r>
                <a:rPr lang="en-US" b="true" sz="2799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pt-online-schema-change </a:t>
              </a:r>
              <a:r>
                <a:rPr lang="en-US" sz="27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utility</a:t>
              </a:r>
            </a:p>
            <a:p>
              <a:pPr algn="l" marL="604519" indent="-302260" lvl="1">
                <a:lnSpc>
                  <a:spcPts val="4507"/>
                </a:lnSpc>
                <a:buFont typeface="Arial"/>
                <a:buChar char="•"/>
              </a:pPr>
              <a:r>
                <a:rPr lang="en-US" sz="27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Use </a:t>
              </a:r>
              <a:r>
                <a:rPr lang="en-US" b="true" sz="2799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gh-ost </a:t>
              </a:r>
              <a:r>
                <a:rPr lang="en-US" sz="2799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utility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67082" y="5518975"/>
            <a:ext cx="15113259" cy="88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60"/>
              </a:lnSpc>
            </a:pPr>
            <a:r>
              <a:rPr lang="en-US" sz="5800" spc="-458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Reserved keywords in MYSQL 8.0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DAGqoO_oHGk</dc:identifier>
  <dcterms:modified xsi:type="dcterms:W3CDTF">2011-08-01T06:04:30Z</dcterms:modified>
  <cp:revision>1</cp:revision>
  <dc:title>MYSQL 5.7 TO 8.0 migration</dc:title>
</cp:coreProperties>
</file>